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9"/>
  </p:notesMasterIdLst>
  <p:sldIdLst>
    <p:sldId id="256" r:id="rId2"/>
    <p:sldId id="261" r:id="rId3"/>
    <p:sldId id="274" r:id="rId4"/>
    <p:sldId id="272" r:id="rId5"/>
    <p:sldId id="273" r:id="rId6"/>
    <p:sldId id="260" r:id="rId7"/>
    <p:sldId id="270" r:id="rId8"/>
  </p:sldIdLst>
  <p:sldSz cx="9144000" cy="5143500" type="screen16x9"/>
  <p:notesSz cx="6858000" cy="9144000"/>
  <p:embeddedFontLst>
    <p:embeddedFont>
      <p:font typeface="Arimo" panose="020B0604020202020204" charset="0"/>
      <p:regular r:id="rId10"/>
      <p:bold r:id="rId11"/>
      <p:italic r:id="rId12"/>
      <p:boldItalic r:id="rId13"/>
    </p:embeddedFont>
    <p:embeddedFont>
      <p:font typeface="Bebas Neue" panose="020B0606020202050201" pitchFamily="34" charset="0"/>
      <p:regular r:id="rId14"/>
    </p:embeddedFont>
    <p:embeddedFont>
      <p:font typeface="Cambria Math" panose="02040503050406030204" pitchFamily="18" charset="0"/>
      <p:regular r:id="rId15"/>
    </p:embeddedFont>
    <p:embeddedFont>
      <p:font typeface="Spline Sans Mono" panose="020B0604020202020204" charset="0"/>
      <p:regular r:id="rId16"/>
      <p:bold r:id="rId17"/>
      <p:italic r:id="rId18"/>
      <p:boldItalic r:id="rId19"/>
    </p:embeddedFont>
    <p:embeddedFont>
      <p:font typeface="Spline Sans Mono Medium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7E4463F-6651-41CB-AB08-BD38C3731854}">
  <a:tblStyle styleId="{67E4463F-6651-41CB-AB08-BD38C373185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6505baf5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6505baf5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47a4917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47a4917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169d18c3c06_0_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169d18c3c06_0_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166ad343515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166ad343515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166ad343515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166ad343515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66ad343515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66ad343515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66ad343515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66ad343515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427675" y="465450"/>
            <a:ext cx="8336700" cy="4318800"/>
          </a:xfrm>
          <a:prstGeom prst="roundRect">
            <a:avLst>
              <a:gd name="adj" fmla="val 16667"/>
            </a:avLst>
          </a:prstGeom>
          <a:solidFill>
            <a:srgbClr val="00197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188600" y="623225"/>
            <a:ext cx="6898500" cy="213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901275" y="3552000"/>
            <a:ext cx="5185800" cy="9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/>
          <p:nvPr/>
        </p:nvSpPr>
        <p:spPr>
          <a:xfrm>
            <a:off x="359600" y="294225"/>
            <a:ext cx="8423400" cy="4566000"/>
          </a:xfrm>
          <a:prstGeom prst="roundRect">
            <a:avLst>
              <a:gd name="adj" fmla="val 16667"/>
            </a:avLst>
          </a:prstGeom>
          <a:solidFill>
            <a:srgbClr val="00197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1"/>
          </p:nvPr>
        </p:nvSpPr>
        <p:spPr>
          <a:xfrm>
            <a:off x="1025125" y="1303775"/>
            <a:ext cx="5529600" cy="30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1025125" y="445025"/>
            <a:ext cx="712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/>
          <p:nvPr/>
        </p:nvSpPr>
        <p:spPr>
          <a:xfrm>
            <a:off x="360300" y="288750"/>
            <a:ext cx="8423400" cy="4566000"/>
          </a:xfrm>
          <a:prstGeom prst="roundRect">
            <a:avLst>
              <a:gd name="adj" fmla="val 16667"/>
            </a:avLst>
          </a:prstGeom>
          <a:solidFill>
            <a:srgbClr val="00197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1"/>
          </p:nvPr>
        </p:nvSpPr>
        <p:spPr>
          <a:xfrm>
            <a:off x="1847838" y="3004475"/>
            <a:ext cx="1989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2"/>
          </p:nvPr>
        </p:nvSpPr>
        <p:spPr>
          <a:xfrm>
            <a:off x="5306563" y="3004475"/>
            <a:ext cx="1989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3"/>
          </p:nvPr>
        </p:nvSpPr>
        <p:spPr>
          <a:xfrm>
            <a:off x="1847838" y="3577100"/>
            <a:ext cx="1989600" cy="8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4"/>
          </p:nvPr>
        </p:nvSpPr>
        <p:spPr>
          <a:xfrm>
            <a:off x="5306563" y="3577100"/>
            <a:ext cx="1989600" cy="8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/>
          <p:nvPr/>
        </p:nvSpPr>
        <p:spPr>
          <a:xfrm>
            <a:off x="355650" y="269550"/>
            <a:ext cx="8432700" cy="4604400"/>
          </a:xfrm>
          <a:prstGeom prst="roundRect">
            <a:avLst>
              <a:gd name="adj" fmla="val 13754"/>
            </a:avLst>
          </a:prstGeom>
          <a:solidFill>
            <a:srgbClr val="00197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"/>
          </p:nvPr>
        </p:nvSpPr>
        <p:spPr>
          <a:xfrm>
            <a:off x="1490150" y="1661075"/>
            <a:ext cx="2634300" cy="501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2"/>
          </p:nvPr>
        </p:nvSpPr>
        <p:spPr>
          <a:xfrm>
            <a:off x="1490150" y="2162025"/>
            <a:ext cx="2634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subTitle" idx="3"/>
          </p:nvPr>
        </p:nvSpPr>
        <p:spPr>
          <a:xfrm>
            <a:off x="5034152" y="2162025"/>
            <a:ext cx="2634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subTitle" idx="4"/>
          </p:nvPr>
        </p:nvSpPr>
        <p:spPr>
          <a:xfrm>
            <a:off x="1490150" y="3659300"/>
            <a:ext cx="2634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5"/>
          </p:nvPr>
        </p:nvSpPr>
        <p:spPr>
          <a:xfrm>
            <a:off x="5034152" y="3659300"/>
            <a:ext cx="2634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6"/>
          </p:nvPr>
        </p:nvSpPr>
        <p:spPr>
          <a:xfrm>
            <a:off x="1490150" y="3158300"/>
            <a:ext cx="2634300" cy="501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7"/>
          </p:nvPr>
        </p:nvSpPr>
        <p:spPr>
          <a:xfrm>
            <a:off x="5034150" y="1661075"/>
            <a:ext cx="2634300" cy="501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8"/>
          </p:nvPr>
        </p:nvSpPr>
        <p:spPr>
          <a:xfrm>
            <a:off x="5034150" y="3158300"/>
            <a:ext cx="2634300" cy="501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2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/>
          <p:nvPr/>
        </p:nvSpPr>
        <p:spPr>
          <a:xfrm>
            <a:off x="359600" y="294225"/>
            <a:ext cx="8423400" cy="4566000"/>
          </a:xfrm>
          <a:prstGeom prst="roundRect">
            <a:avLst>
              <a:gd name="adj" fmla="val 16667"/>
            </a:avLst>
          </a:prstGeom>
          <a:solidFill>
            <a:srgbClr val="00197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subTitle" idx="1"/>
          </p:nvPr>
        </p:nvSpPr>
        <p:spPr>
          <a:xfrm>
            <a:off x="720000" y="2873075"/>
            <a:ext cx="2462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subTitle" idx="2"/>
          </p:nvPr>
        </p:nvSpPr>
        <p:spPr>
          <a:xfrm>
            <a:off x="720000" y="3411753"/>
            <a:ext cx="2462100" cy="8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subTitle" idx="3"/>
          </p:nvPr>
        </p:nvSpPr>
        <p:spPr>
          <a:xfrm>
            <a:off x="3340950" y="3411756"/>
            <a:ext cx="2462100" cy="8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subTitle" idx="4"/>
          </p:nvPr>
        </p:nvSpPr>
        <p:spPr>
          <a:xfrm>
            <a:off x="5961900" y="3411756"/>
            <a:ext cx="2462100" cy="8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subTitle" idx="5"/>
          </p:nvPr>
        </p:nvSpPr>
        <p:spPr>
          <a:xfrm>
            <a:off x="3340950" y="2873075"/>
            <a:ext cx="2462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subTitle" idx="6"/>
          </p:nvPr>
        </p:nvSpPr>
        <p:spPr>
          <a:xfrm>
            <a:off x="5961900" y="2873075"/>
            <a:ext cx="2462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title" idx="7" hasCustomPrompt="1"/>
          </p:nvPr>
        </p:nvSpPr>
        <p:spPr>
          <a:xfrm>
            <a:off x="1213400" y="1636100"/>
            <a:ext cx="1475400" cy="684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52" name="Google Shape;152;p22"/>
          <p:cNvSpPr txBox="1">
            <a:spLocks noGrp="1"/>
          </p:cNvSpPr>
          <p:nvPr>
            <p:ph type="title" idx="8" hasCustomPrompt="1"/>
          </p:nvPr>
        </p:nvSpPr>
        <p:spPr>
          <a:xfrm>
            <a:off x="3834325" y="1636100"/>
            <a:ext cx="1475400" cy="684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53" name="Google Shape;153;p22"/>
          <p:cNvSpPr txBox="1">
            <a:spLocks noGrp="1"/>
          </p:cNvSpPr>
          <p:nvPr>
            <p:ph type="title" idx="9" hasCustomPrompt="1"/>
          </p:nvPr>
        </p:nvSpPr>
        <p:spPr>
          <a:xfrm>
            <a:off x="6455250" y="1636100"/>
            <a:ext cx="1475400" cy="684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>
            <a:spLocks noGrp="1"/>
          </p:cNvSpPr>
          <p:nvPr>
            <p:ph type="title"/>
          </p:nvPr>
        </p:nvSpPr>
        <p:spPr>
          <a:xfrm>
            <a:off x="3043700" y="1447350"/>
            <a:ext cx="4386000" cy="17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title" idx="2" hasCustomPrompt="1"/>
          </p:nvPr>
        </p:nvSpPr>
        <p:spPr>
          <a:xfrm>
            <a:off x="1605350" y="1447350"/>
            <a:ext cx="1300200" cy="14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8" name="Google Shape;158;p23"/>
          <p:cNvSpPr txBox="1">
            <a:spLocks noGrp="1"/>
          </p:cNvSpPr>
          <p:nvPr>
            <p:ph type="subTitle" idx="1"/>
          </p:nvPr>
        </p:nvSpPr>
        <p:spPr>
          <a:xfrm>
            <a:off x="3043714" y="3260025"/>
            <a:ext cx="4386000" cy="4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/>
          <p:cNvSpPr txBox="1">
            <a:spLocks noGrp="1"/>
          </p:cNvSpPr>
          <p:nvPr>
            <p:ph type="title"/>
          </p:nvPr>
        </p:nvSpPr>
        <p:spPr>
          <a:xfrm>
            <a:off x="3384175" y="2057250"/>
            <a:ext cx="4386000" cy="17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title" idx="2" hasCustomPrompt="1"/>
          </p:nvPr>
        </p:nvSpPr>
        <p:spPr>
          <a:xfrm>
            <a:off x="3384200" y="1222275"/>
            <a:ext cx="1511100" cy="83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3" name="Google Shape;163;p24"/>
          <p:cNvSpPr txBox="1">
            <a:spLocks noGrp="1"/>
          </p:cNvSpPr>
          <p:nvPr>
            <p:ph type="subTitle" idx="1"/>
          </p:nvPr>
        </p:nvSpPr>
        <p:spPr>
          <a:xfrm>
            <a:off x="3384189" y="3869925"/>
            <a:ext cx="4386000" cy="4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_1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5"/>
          <p:cNvSpPr txBox="1">
            <a:spLocks noGrp="1"/>
          </p:cNvSpPr>
          <p:nvPr>
            <p:ph type="title"/>
          </p:nvPr>
        </p:nvSpPr>
        <p:spPr>
          <a:xfrm>
            <a:off x="2146300" y="1893375"/>
            <a:ext cx="4818000" cy="17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title" idx="2" hasCustomPrompt="1"/>
          </p:nvPr>
        </p:nvSpPr>
        <p:spPr>
          <a:xfrm>
            <a:off x="2146300" y="981250"/>
            <a:ext cx="4818000" cy="9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8" name="Google Shape;168;p25"/>
          <p:cNvSpPr txBox="1">
            <a:spLocks noGrp="1"/>
          </p:cNvSpPr>
          <p:nvPr>
            <p:ph type="subTitle" idx="1"/>
          </p:nvPr>
        </p:nvSpPr>
        <p:spPr>
          <a:xfrm>
            <a:off x="2146316" y="3706050"/>
            <a:ext cx="4818000" cy="4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70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6"/>
          <p:cNvSpPr/>
          <p:nvPr/>
        </p:nvSpPr>
        <p:spPr>
          <a:xfrm>
            <a:off x="359600" y="294225"/>
            <a:ext cx="8423400" cy="4566000"/>
          </a:xfrm>
          <a:prstGeom prst="roundRect">
            <a:avLst>
              <a:gd name="adj" fmla="val 16667"/>
            </a:avLst>
          </a:prstGeom>
          <a:solidFill>
            <a:srgbClr val="00197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2" name="Google Shape;172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4_1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00" y="547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8"/>
          <p:cNvSpPr/>
          <p:nvPr/>
        </p:nvSpPr>
        <p:spPr>
          <a:xfrm>
            <a:off x="359600" y="294225"/>
            <a:ext cx="8423400" cy="4566000"/>
          </a:xfrm>
          <a:prstGeom prst="roundRect">
            <a:avLst>
              <a:gd name="adj" fmla="val 16667"/>
            </a:avLst>
          </a:prstGeom>
          <a:solidFill>
            <a:srgbClr val="00197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80" name="Google Shape;180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9"/>
          <p:cNvSpPr/>
          <p:nvPr/>
        </p:nvSpPr>
        <p:spPr>
          <a:xfrm>
            <a:off x="359600" y="294225"/>
            <a:ext cx="8423400" cy="4566000"/>
          </a:xfrm>
          <a:prstGeom prst="roundRect">
            <a:avLst>
              <a:gd name="adj" fmla="val 16667"/>
            </a:avLst>
          </a:prstGeom>
          <a:solidFill>
            <a:srgbClr val="00197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84" name="Google Shape;184;p29"/>
          <p:cNvSpPr txBox="1">
            <a:spLocks noGrp="1"/>
          </p:cNvSpPr>
          <p:nvPr>
            <p:ph type="ctrTitle"/>
          </p:nvPr>
        </p:nvSpPr>
        <p:spPr>
          <a:xfrm>
            <a:off x="1475699" y="535000"/>
            <a:ext cx="6191100" cy="10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subTitle" idx="1"/>
          </p:nvPr>
        </p:nvSpPr>
        <p:spPr>
          <a:xfrm>
            <a:off x="2302100" y="1612900"/>
            <a:ext cx="4538400" cy="137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6" name="Google Shape;186;p29"/>
          <p:cNvSpPr txBox="1"/>
          <p:nvPr/>
        </p:nvSpPr>
        <p:spPr>
          <a:xfrm>
            <a:off x="2755650" y="3852966"/>
            <a:ext cx="36327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rimo"/>
                <a:ea typeface="Arimo"/>
                <a:cs typeface="Arimo"/>
                <a:sym typeface="Arim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 including icons,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rimo"/>
                <a:ea typeface="Arimo"/>
                <a:cs typeface="Arimo"/>
                <a:sym typeface="Arim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359600" y="294225"/>
            <a:ext cx="8423400" cy="4566000"/>
          </a:xfrm>
          <a:prstGeom prst="roundRect">
            <a:avLst>
              <a:gd name="adj" fmla="val 16667"/>
            </a:avLst>
          </a:prstGeom>
          <a:solidFill>
            <a:srgbClr val="00197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0"/>
          <p:cNvSpPr/>
          <p:nvPr/>
        </p:nvSpPr>
        <p:spPr>
          <a:xfrm rot="5400000">
            <a:off x="3593700" y="-1330850"/>
            <a:ext cx="1956600" cy="5688300"/>
          </a:xfrm>
          <a:prstGeom prst="roundRect">
            <a:avLst>
              <a:gd name="adj" fmla="val 16667"/>
            </a:avLst>
          </a:prstGeom>
          <a:solidFill>
            <a:srgbClr val="00197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90" name="Google Shape;190;p30"/>
          <p:cNvSpPr/>
          <p:nvPr/>
        </p:nvSpPr>
        <p:spPr>
          <a:xfrm rot="5400000">
            <a:off x="3593700" y="786119"/>
            <a:ext cx="1956600" cy="5688300"/>
          </a:xfrm>
          <a:prstGeom prst="roundRect">
            <a:avLst>
              <a:gd name="adj" fmla="val 16667"/>
            </a:avLst>
          </a:prstGeom>
          <a:solidFill>
            <a:srgbClr val="00197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1"/>
          <p:cNvSpPr/>
          <p:nvPr/>
        </p:nvSpPr>
        <p:spPr>
          <a:xfrm>
            <a:off x="359600" y="294225"/>
            <a:ext cx="5439000" cy="4566000"/>
          </a:xfrm>
          <a:prstGeom prst="roundRect">
            <a:avLst>
              <a:gd name="adj" fmla="val 16667"/>
            </a:avLst>
          </a:prstGeom>
          <a:solidFill>
            <a:srgbClr val="00197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94" name="Google Shape;194;p31"/>
          <p:cNvSpPr/>
          <p:nvPr/>
        </p:nvSpPr>
        <p:spPr>
          <a:xfrm>
            <a:off x="6170250" y="294225"/>
            <a:ext cx="2591400" cy="4566000"/>
          </a:xfrm>
          <a:prstGeom prst="roundRect">
            <a:avLst>
              <a:gd name="adj" fmla="val 16667"/>
            </a:avLst>
          </a:prstGeom>
          <a:solidFill>
            <a:srgbClr val="00197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510800" cy="11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720000" y="1860825"/>
            <a:ext cx="4510800" cy="2356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3219850" y="600375"/>
            <a:ext cx="4707600" cy="30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914403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241600" y="804150"/>
            <a:ext cx="4661100" cy="225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241550" y="3133650"/>
            <a:ext cx="4661100" cy="13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1"/>
          <p:cNvSpPr/>
          <p:nvPr/>
        </p:nvSpPr>
        <p:spPr>
          <a:xfrm>
            <a:off x="1052850" y="1078800"/>
            <a:ext cx="7038300" cy="2985900"/>
          </a:xfrm>
          <a:prstGeom prst="roundRect">
            <a:avLst>
              <a:gd name="adj" fmla="val 16667"/>
            </a:avLst>
          </a:prstGeom>
          <a:solidFill>
            <a:srgbClr val="00197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2" name="Google Shape;52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44392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>
            <a:spLocks noGrp="1"/>
          </p:cNvSpPr>
          <p:nvPr>
            <p:ph type="subTitle" idx="1"/>
          </p:nvPr>
        </p:nvSpPr>
        <p:spPr>
          <a:xfrm>
            <a:off x="1284000" y="3281975"/>
            <a:ext cx="6576000" cy="4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1951950" y="3288000"/>
            <a:ext cx="5240100" cy="4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latin typeface="Spline Sans Mono"/>
                <a:ea typeface="Spline Sans Mono"/>
                <a:cs typeface="Spline Sans Mono"/>
                <a:sym typeface="Spline Sans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"/>
          </p:nvPr>
        </p:nvSpPr>
        <p:spPr>
          <a:xfrm>
            <a:off x="1951950" y="1369800"/>
            <a:ext cx="5240100" cy="19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>
            <a:spLocks noGrp="1"/>
          </p:cNvSpPr>
          <p:nvPr>
            <p:ph type="pic" idx="2"/>
          </p:nvPr>
        </p:nvSpPr>
        <p:spPr>
          <a:xfrm>
            <a:off x="6058625" y="676750"/>
            <a:ext cx="2620200" cy="3762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78" name="Google Shape;78;p15"/>
          <p:cNvSpPr txBox="1">
            <a:spLocks noGrp="1"/>
          </p:cNvSpPr>
          <p:nvPr>
            <p:ph type="subTitle" idx="1"/>
          </p:nvPr>
        </p:nvSpPr>
        <p:spPr>
          <a:xfrm>
            <a:off x="1091600" y="2281050"/>
            <a:ext cx="4696500" cy="18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1091600" y="676950"/>
            <a:ext cx="4696500" cy="157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line Sans Mono Medium"/>
              <a:buNone/>
              <a:defRPr sz="3200">
                <a:solidFill>
                  <a:schemeClr val="dk1"/>
                </a:solidFill>
                <a:latin typeface="Spline Sans Mono Medium"/>
                <a:ea typeface="Spline Sans Mono Medium"/>
                <a:cs typeface="Spline Sans Mono Medium"/>
                <a:sym typeface="Spline Sans Mon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4" r:id="rId4"/>
    <p:sldLayoutId id="2147483655" r:id="rId5"/>
    <p:sldLayoutId id="2147483657" r:id="rId6"/>
    <p:sldLayoutId id="2147483658" r:id="rId7"/>
    <p:sldLayoutId id="2147483660" r:id="rId8"/>
    <p:sldLayoutId id="2147483661" r:id="rId9"/>
    <p:sldLayoutId id="2147483662" r:id="rId10"/>
    <p:sldLayoutId id="2147483663" r:id="rId11"/>
    <p:sldLayoutId id="2147483665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4" r:id="rId18"/>
    <p:sldLayoutId id="2147483675" r:id="rId19"/>
    <p:sldLayoutId id="2147483676" r:id="rId20"/>
    <p:sldLayoutId id="2147483677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>
            <a:spLocks noGrp="1"/>
          </p:cNvSpPr>
          <p:nvPr>
            <p:ph type="ctrTitle"/>
          </p:nvPr>
        </p:nvSpPr>
        <p:spPr>
          <a:xfrm>
            <a:off x="973010" y="1015423"/>
            <a:ext cx="6898500" cy="15563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400" dirty="0"/>
              <a:t>WordSense.io — </a:t>
            </a:r>
            <a:r>
              <a:rPr lang="en-US" sz="4400" dirty="0">
                <a:solidFill>
                  <a:schemeClr val="bg2"/>
                </a:solidFill>
              </a:rPr>
              <a:t>The Semantic Guess Game</a:t>
            </a:r>
            <a:endParaRPr sz="4400" dirty="0">
              <a:solidFill>
                <a:schemeClr val="bg2"/>
              </a:solidFill>
            </a:endParaRPr>
          </a:p>
        </p:txBody>
      </p:sp>
      <p:sp>
        <p:nvSpPr>
          <p:cNvPr id="211" name="Google Shape;211;p36"/>
          <p:cNvSpPr txBox="1">
            <a:spLocks noGrp="1"/>
          </p:cNvSpPr>
          <p:nvPr>
            <p:ph type="subTitle" idx="1"/>
          </p:nvPr>
        </p:nvSpPr>
        <p:spPr>
          <a:xfrm>
            <a:off x="2901275" y="3552000"/>
            <a:ext cx="5185800" cy="9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J057 – Shanel Fernandez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J058 – Shivane Singh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J075 – Yatharth Desai</a:t>
            </a:r>
            <a:endParaRPr dirty="0"/>
          </a:p>
        </p:txBody>
      </p:sp>
      <p:grpSp>
        <p:nvGrpSpPr>
          <p:cNvPr id="212" name="Google Shape;212;p36"/>
          <p:cNvGrpSpPr/>
          <p:nvPr/>
        </p:nvGrpSpPr>
        <p:grpSpPr>
          <a:xfrm>
            <a:off x="509450" y="2635063"/>
            <a:ext cx="7187700" cy="331800"/>
            <a:chOff x="763125" y="3325025"/>
            <a:chExt cx="7187700" cy="331800"/>
          </a:xfrm>
        </p:grpSpPr>
        <p:cxnSp>
          <p:nvCxnSpPr>
            <p:cNvPr id="213" name="Google Shape;213;p36"/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214" name="Google Shape;214;p36"/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215" name="Google Shape;215;p36"/>
            <p:cNvCxnSpPr/>
            <p:nvPr/>
          </p:nvCxnSpPr>
          <p:spPr>
            <a:xfrm>
              <a:off x="1280925" y="3656825"/>
              <a:ext cx="66699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1"/>
          <p:cNvSpPr txBox="1">
            <a:spLocks noGrp="1"/>
          </p:cNvSpPr>
          <p:nvPr>
            <p:ph type="subTitle" idx="1"/>
          </p:nvPr>
        </p:nvSpPr>
        <p:spPr>
          <a:xfrm>
            <a:off x="1025124" y="1303775"/>
            <a:ext cx="7127100" cy="11494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US" sz="1800" dirty="0"/>
              <a:t>The Goal of this project was to Create an interactive word-guessing game that uses semantic similarity to tell if a guessed word is close to the target.</a:t>
            </a:r>
            <a:endParaRPr sz="1800" dirty="0"/>
          </a:p>
        </p:txBody>
      </p:sp>
      <p:sp>
        <p:nvSpPr>
          <p:cNvPr id="275" name="Google Shape;275;p41"/>
          <p:cNvSpPr txBox="1">
            <a:spLocks noGrp="1"/>
          </p:cNvSpPr>
          <p:nvPr>
            <p:ph type="title"/>
          </p:nvPr>
        </p:nvSpPr>
        <p:spPr>
          <a:xfrm>
            <a:off x="1025125" y="445025"/>
            <a:ext cx="712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/>
              <a:t>Objective / Idea</a:t>
            </a:r>
            <a:endParaRPr dirty="0"/>
          </a:p>
        </p:txBody>
      </p:sp>
      <p:grpSp>
        <p:nvGrpSpPr>
          <p:cNvPr id="276" name="Google Shape;276;p41"/>
          <p:cNvGrpSpPr/>
          <p:nvPr/>
        </p:nvGrpSpPr>
        <p:grpSpPr>
          <a:xfrm>
            <a:off x="457974" y="862586"/>
            <a:ext cx="7279083" cy="232393"/>
            <a:chOff x="763125" y="3325025"/>
            <a:chExt cx="10581600" cy="331800"/>
          </a:xfrm>
        </p:grpSpPr>
        <p:cxnSp>
          <p:nvCxnSpPr>
            <p:cNvPr id="277" name="Google Shape;277;p41"/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278" name="Google Shape;278;p41"/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279" name="Google Shape;279;p41"/>
            <p:cNvCxnSpPr/>
            <p:nvPr/>
          </p:nvCxnSpPr>
          <p:spPr>
            <a:xfrm>
              <a:off x="1280925" y="3656825"/>
              <a:ext cx="100638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20FFF3D-204D-6CE2-5671-F8ADF7DBC88E}"/>
              </a:ext>
            </a:extLst>
          </p:cNvPr>
          <p:cNvSpPr txBox="1"/>
          <p:nvPr/>
        </p:nvSpPr>
        <p:spPr>
          <a:xfrm>
            <a:off x="1947747" y="2862146"/>
            <a:ext cx="47206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</a:rPr>
              <a:t>“Instead of matching letters, it matches </a:t>
            </a:r>
            <a:r>
              <a:rPr lang="en-US" sz="2400" b="1" i="1" dirty="0">
                <a:solidFill>
                  <a:schemeClr val="accent6"/>
                </a:solidFill>
              </a:rPr>
              <a:t>meaning</a:t>
            </a:r>
            <a:r>
              <a:rPr lang="en-US" sz="2400" b="1" dirty="0">
                <a:solidFill>
                  <a:schemeClr val="accent6"/>
                </a:solidFill>
              </a:rPr>
              <a:t>.”</a:t>
            </a:r>
            <a:endParaRPr lang="en-IN" sz="2400" b="1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/>
              <a:t>Key Features</a:t>
            </a:r>
            <a:endParaRPr dirty="0"/>
          </a:p>
        </p:txBody>
      </p:sp>
      <p:grpSp>
        <p:nvGrpSpPr>
          <p:cNvPr id="871" name="Google Shape;871;p54"/>
          <p:cNvGrpSpPr/>
          <p:nvPr/>
        </p:nvGrpSpPr>
        <p:grpSpPr>
          <a:xfrm>
            <a:off x="457974" y="862586"/>
            <a:ext cx="7442528" cy="232393"/>
            <a:chOff x="763125" y="3325025"/>
            <a:chExt cx="10819200" cy="331800"/>
          </a:xfrm>
        </p:grpSpPr>
        <p:cxnSp>
          <p:nvCxnSpPr>
            <p:cNvPr id="872" name="Google Shape;872;p54"/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873" name="Google Shape;873;p54"/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874" name="Google Shape;874;p54"/>
            <p:cNvCxnSpPr/>
            <p:nvPr/>
          </p:nvCxnSpPr>
          <p:spPr>
            <a:xfrm>
              <a:off x="1280925" y="3656825"/>
              <a:ext cx="103014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3ACED9-17BF-B5AE-ABD3-1B1A8C0B48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00" y="1231788"/>
            <a:ext cx="7609107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Similarity Meter — shows how “close” your guess is in meaning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Temperature Feedback — “Hot,” “Warm,” “Cool,” “Cold”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Guess History — track all previous attempts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Hints — given every 3 guesses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Stats Tracking — streaks &amp; best scores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Difficulty Levels — Easy / Medium / Hard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IN" sz="1600" dirty="0">
                <a:solidFill>
                  <a:schemeClr val="accent6"/>
                </a:solidFill>
              </a:rPr>
              <a:t>The Tech Behind It: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600" i="1" dirty="0">
                <a:solidFill>
                  <a:schemeClr val="tx1"/>
                </a:solidFill>
                <a:latin typeface="Arial" panose="020B0604020202020204" pitchFamily="34" charset="0"/>
              </a:rPr>
              <a:t>TensorFlow.js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600" i="1" dirty="0">
                <a:solidFill>
                  <a:schemeClr val="tx1"/>
                </a:solidFill>
                <a:latin typeface="Arial" panose="020B0604020202020204" pitchFamily="34" charset="0"/>
              </a:rPr>
              <a:t>Google Universal Sentence Encoder (USE)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600" i="1" dirty="0">
                <a:solidFill>
                  <a:schemeClr val="tx1"/>
                </a:solidFill>
                <a:latin typeface="Arial" panose="020B0604020202020204" pitchFamily="34" charset="0"/>
              </a:rPr>
              <a:t>HTML, CSS, JavaScript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600" i="1" dirty="0" err="1">
                <a:solidFill>
                  <a:schemeClr val="tx1"/>
                </a:solidFill>
                <a:latin typeface="Arial" panose="020B0604020202020204" pitchFamily="34" charset="0"/>
              </a:rPr>
              <a:t>LocalStorage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 for tracking stats</a:t>
            </a: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6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/>
              <a:t>How It </a:t>
            </a:r>
            <a:r>
              <a:rPr lang="en-IN" dirty="0">
                <a:solidFill>
                  <a:schemeClr val="bg2"/>
                </a:solidFill>
              </a:rPr>
              <a:t>Works ???</a:t>
            </a:r>
            <a:endParaRPr dirty="0">
              <a:solidFill>
                <a:schemeClr val="bg2"/>
              </a:solidFill>
            </a:endParaRPr>
          </a:p>
        </p:txBody>
      </p:sp>
      <p:grpSp>
        <p:nvGrpSpPr>
          <p:cNvPr id="851" name="Google Shape;851;p52"/>
          <p:cNvGrpSpPr/>
          <p:nvPr/>
        </p:nvGrpSpPr>
        <p:grpSpPr>
          <a:xfrm>
            <a:off x="457974" y="862586"/>
            <a:ext cx="7442528" cy="232393"/>
            <a:chOff x="763125" y="3325025"/>
            <a:chExt cx="10819200" cy="331800"/>
          </a:xfrm>
        </p:grpSpPr>
        <p:cxnSp>
          <p:nvCxnSpPr>
            <p:cNvPr id="852" name="Google Shape;852;p52"/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853" name="Google Shape;853;p52"/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854" name="Google Shape;854;p52"/>
            <p:cNvCxnSpPr/>
            <p:nvPr/>
          </p:nvCxnSpPr>
          <p:spPr>
            <a:xfrm>
              <a:off x="1280925" y="3656825"/>
              <a:ext cx="103014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537C4-6621-4128-3FA6-4A598440F0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31531" y="1172233"/>
            <a:ext cx="7609107" cy="3545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Target Word is chosen secretly.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Player guesses a word.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 calculates semantic similarity between guess &amp; target.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Displays: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“Correct!” if similarity = 1.0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“Close!” if similarity ≥ threshold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“Wrong!” otherwise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It displays Hot, Warm, Cool, Cold next to our guessed word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There are 3 modes of Difficulty: Easy, Medium, Hard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After 3 wrong guesses → Hint drops!</a:t>
            </a:r>
          </a:p>
          <a:p>
            <a:r>
              <a:rPr lang="en-IN" dirty="0">
                <a:solidFill>
                  <a:schemeClr val="accent6"/>
                </a:solidFill>
              </a:rPr>
              <a:t>Hint types:</a:t>
            </a:r>
          </a:p>
          <a:p>
            <a:pPr lvl="1"/>
            <a:r>
              <a:rPr lang="en-IN" dirty="0">
                <a:solidFill>
                  <a:schemeClr val="accent6"/>
                </a:solidFill>
              </a:rPr>
              <a:t>🔠 First letter reveal</a:t>
            </a:r>
          </a:p>
          <a:p>
            <a:pPr lvl="1"/>
            <a:r>
              <a:rPr lang="en-IN" dirty="0">
                <a:solidFill>
                  <a:schemeClr val="accent6"/>
                </a:solidFill>
              </a:rPr>
              <a:t>🔤 Synonym clue</a:t>
            </a:r>
          </a:p>
          <a:p>
            <a:pPr lvl="1"/>
            <a:r>
              <a:rPr lang="en-IN" dirty="0">
                <a:solidFill>
                  <a:schemeClr val="accent6"/>
                </a:solidFill>
              </a:rPr>
              <a:t>💭 Category hint (“It’s an animal!”)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2400" dirty="0"/>
              <a:t>The Model: </a:t>
            </a:r>
            <a:r>
              <a:rPr lang="en-IN" sz="2400" dirty="0">
                <a:solidFill>
                  <a:schemeClr val="bg2"/>
                </a:solidFill>
              </a:rPr>
              <a:t>Universal Sentence Encoder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60" name="Google Shape;860;p5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0000" y="1152475"/>
                <a:ext cx="7704000" cy="3416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39700" indent="0">
                  <a:buNone/>
                </a:pPr>
                <a:r>
                  <a:rPr lang="en-US" dirty="0">
                    <a:solidFill>
                      <a:schemeClr val="accent6"/>
                    </a:solidFill>
                  </a:rPr>
                  <a:t>Converts words into high-dimensional vectors (512-dim).</a:t>
                </a:r>
              </a:p>
              <a:p>
                <a:pPr marL="139700" indent="0">
                  <a:buNone/>
                </a:pPr>
                <a:r>
                  <a:rPr lang="en-US" altLang="en-US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Input: “king” → Model → Output: 512-number vector</a:t>
                </a:r>
              </a:p>
              <a:p>
                <a:pPr marL="139700" indent="0">
                  <a:buNone/>
                </a:pPr>
                <a:r>
                  <a:rPr lang="en-US" altLang="en-US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Words with similar meanings are “closer” in vector space</a:t>
                </a:r>
              </a:p>
              <a:p>
                <a:pPr marL="139700" indent="0">
                  <a:buNone/>
                </a:pPr>
                <a:r>
                  <a:rPr lang="en-US" dirty="0">
                    <a:solidFill>
                      <a:schemeClr val="accent6"/>
                    </a:solidFill>
                  </a:rPr>
                  <a:t>Example:</a:t>
                </a:r>
              </a:p>
              <a:p>
                <a:r>
                  <a:rPr lang="en-US" dirty="0">
                    <a:solidFill>
                      <a:schemeClr val="accent6"/>
                    </a:solidFill>
                  </a:rPr>
                  <a:t>“king” ≈ “queen”, “ruler”</a:t>
                </a:r>
              </a:p>
              <a:p>
                <a:r>
                  <a:rPr lang="en-US" dirty="0">
                    <a:solidFill>
                      <a:schemeClr val="accent6"/>
                    </a:solidFill>
                  </a:rPr>
                  <a:t>“king” ≠ “banana”, “car”</a:t>
                </a:r>
              </a:p>
              <a:p>
                <a:r>
                  <a:rPr lang="en-IN" b="1" dirty="0">
                    <a:solidFill>
                      <a:schemeClr val="accent6"/>
                    </a:solidFill>
                  </a:rPr>
                  <a:t>Cosine Similarity Formula:</a:t>
                </a:r>
                <a:endParaRPr lang="en-IN" dirty="0">
                  <a:solidFill>
                    <a:schemeClr val="accent6"/>
                  </a:solidFill>
                </a:endParaRPr>
              </a:p>
              <a:p>
                <a:pPr marL="1397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IN">
                          <a:solidFill>
                            <a:schemeClr val="accent6"/>
                          </a:solidFill>
                        </a:rPr>
                        <m:t>similarity</m:t>
                      </m:r>
                      <m:r>
                        <a:rPr lang="en-IN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ar-AE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ar-AE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ar-AE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lang="ar-AE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ar-AE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∥∥</m:t>
                          </m:r>
                          <m:r>
                            <a:rPr lang="ar-AE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ar-AE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den>
                      </m:f>
                    </m:oMath>
                  </m:oMathPara>
                </a14:m>
                <a:endParaRPr lang="ar-AE" dirty="0"/>
              </a:p>
              <a:p>
                <a:r>
                  <a:rPr lang="en-US" dirty="0">
                    <a:solidFill>
                      <a:schemeClr val="accent6"/>
                    </a:solidFill>
                  </a:rPr>
                  <a:t>Measures the </a:t>
                </a:r>
                <a:r>
                  <a:rPr lang="en-US" i="1" dirty="0">
                    <a:solidFill>
                      <a:schemeClr val="accent6"/>
                    </a:solidFill>
                  </a:rPr>
                  <a:t>angle</a:t>
                </a:r>
                <a:r>
                  <a:rPr lang="en-US" dirty="0">
                    <a:solidFill>
                      <a:schemeClr val="accent6"/>
                    </a:solidFill>
                  </a:rPr>
                  <a:t> between two vectors.</a:t>
                </a:r>
              </a:p>
              <a:p>
                <a:pPr lvl="1"/>
                <a:r>
                  <a:rPr lang="en-US" dirty="0">
                    <a:solidFill>
                      <a:schemeClr val="accent6"/>
                    </a:solidFill>
                  </a:rPr>
                  <a:t>1.0 → Same meaning</a:t>
                </a:r>
              </a:p>
              <a:p>
                <a:pPr lvl="1"/>
                <a:r>
                  <a:rPr lang="en-US" dirty="0">
                    <a:solidFill>
                      <a:schemeClr val="accent6"/>
                    </a:solidFill>
                  </a:rPr>
                  <a:t>0.0 → Completely different</a:t>
                </a:r>
              </a:p>
              <a:p>
                <a:pPr marL="139700" indent="0">
                  <a:buNone/>
                </a:pPr>
                <a:endParaRPr lang="en-US" altLang="en-US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  <a:p>
                <a:pPr algn="just"/>
                <a:endParaRPr lang="en-IN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860" name="Google Shape;860;p5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0000" y="1152475"/>
                <a:ext cx="7704000" cy="3416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1" name="Google Shape;861;p53"/>
          <p:cNvGrpSpPr/>
          <p:nvPr/>
        </p:nvGrpSpPr>
        <p:grpSpPr>
          <a:xfrm>
            <a:off x="457974" y="862586"/>
            <a:ext cx="7442528" cy="232393"/>
            <a:chOff x="763125" y="3325025"/>
            <a:chExt cx="10819200" cy="331800"/>
          </a:xfrm>
        </p:grpSpPr>
        <p:cxnSp>
          <p:nvCxnSpPr>
            <p:cNvPr id="862" name="Google Shape;862;p53"/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863" name="Google Shape;863;p53"/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864" name="Google Shape;864;p53"/>
            <p:cNvCxnSpPr/>
            <p:nvPr/>
          </p:nvCxnSpPr>
          <p:spPr>
            <a:xfrm>
              <a:off x="1280925" y="3656825"/>
              <a:ext cx="103014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8276FB-97C7-639D-CA0F-D2426EEF9D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556" r="29719"/>
          <a:stretch>
            <a:fillRect/>
          </a:stretch>
        </p:blipFill>
        <p:spPr>
          <a:xfrm>
            <a:off x="6460273" y="1008971"/>
            <a:ext cx="2589904" cy="29862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08B96C-296C-9AE6-8C55-650CAECBE5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913" r="21627" b="4317"/>
          <a:stretch>
            <a:fillRect/>
          </a:stretch>
        </p:blipFill>
        <p:spPr>
          <a:xfrm>
            <a:off x="3262642" y="1030410"/>
            <a:ext cx="3137210" cy="29647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54F2AF-FDF6-F2DD-879D-58E8DA21729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0876" t="-1122" r="21460" b="3031"/>
          <a:stretch>
            <a:fillRect/>
          </a:stretch>
        </p:blipFill>
        <p:spPr>
          <a:xfrm>
            <a:off x="65011" y="1030410"/>
            <a:ext cx="3137210" cy="296478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0"/>
          <p:cNvSpPr txBox="1">
            <a:spLocks noGrp="1"/>
          </p:cNvSpPr>
          <p:nvPr>
            <p:ph type="subTitle" idx="1"/>
          </p:nvPr>
        </p:nvSpPr>
        <p:spPr>
          <a:xfrm>
            <a:off x="2302100" y="1612900"/>
            <a:ext cx="4538400" cy="137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100">
                <a:latin typeface="Spline Sans Mono Medium"/>
                <a:ea typeface="Spline Sans Mono Medium"/>
                <a:cs typeface="Spline Sans Mono Medium"/>
                <a:sym typeface="Spline Sans Mono Medium"/>
              </a:rPr>
              <a:t>DO YOU HAVE ANY QUESTIONS?</a:t>
            </a:r>
            <a:endParaRPr sz="2100">
              <a:latin typeface="Spline Sans Mono Medium"/>
              <a:ea typeface="Spline Sans Mono Medium"/>
              <a:cs typeface="Spline Sans Mono Medium"/>
              <a:sym typeface="Spline Sans Mono Medium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youremail@freepik.com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+91  620 421 838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yourcompany.com</a:t>
            </a:r>
            <a:endParaRPr/>
          </a:p>
        </p:txBody>
      </p:sp>
      <p:sp>
        <p:nvSpPr>
          <p:cNvPr id="483" name="Google Shape;483;p50"/>
          <p:cNvSpPr txBox="1">
            <a:spLocks noGrp="1"/>
          </p:cNvSpPr>
          <p:nvPr>
            <p:ph type="ctrTitle"/>
          </p:nvPr>
        </p:nvSpPr>
        <p:spPr>
          <a:xfrm>
            <a:off x="1475699" y="535000"/>
            <a:ext cx="6191100" cy="10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sp>
        <p:nvSpPr>
          <p:cNvPr id="484" name="Google Shape;484;p50"/>
          <p:cNvSpPr txBox="1"/>
          <p:nvPr/>
        </p:nvSpPr>
        <p:spPr>
          <a:xfrm>
            <a:off x="2834800" y="3566975"/>
            <a:ext cx="34743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Please, keep this slide for attribution</a:t>
            </a:r>
            <a:endParaRPr sz="1200" b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485" name="Google Shape;485;p50"/>
          <p:cNvGrpSpPr/>
          <p:nvPr/>
        </p:nvGrpSpPr>
        <p:grpSpPr>
          <a:xfrm>
            <a:off x="457974" y="1380511"/>
            <a:ext cx="7703998" cy="232393"/>
            <a:chOff x="763125" y="3325025"/>
            <a:chExt cx="11199300" cy="331800"/>
          </a:xfrm>
        </p:grpSpPr>
        <p:cxnSp>
          <p:nvCxnSpPr>
            <p:cNvPr id="486" name="Google Shape;486;p50"/>
            <p:cNvCxnSpPr/>
            <p:nvPr/>
          </p:nvCxnSpPr>
          <p:spPr>
            <a:xfrm>
              <a:off x="1015425" y="3325025"/>
              <a:ext cx="265500" cy="331800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487" name="Google Shape;487;p50"/>
            <p:cNvCxnSpPr/>
            <p:nvPr/>
          </p:nvCxnSpPr>
          <p:spPr>
            <a:xfrm rot="10800000">
              <a:off x="763125" y="3325025"/>
              <a:ext cx="2523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488" name="Google Shape;488;p50"/>
            <p:cNvCxnSpPr/>
            <p:nvPr/>
          </p:nvCxnSpPr>
          <p:spPr>
            <a:xfrm>
              <a:off x="1280925" y="3656825"/>
              <a:ext cx="10681500" cy="0"/>
            </a:xfrm>
            <a:prstGeom prst="straightConnector1">
              <a:avLst/>
            </a:prstGeom>
            <a:noFill/>
            <a:ln w="9525" cap="rnd" cmpd="sng">
              <a:solidFill>
                <a:srgbClr val="00FFF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9525" dir="3780000" algn="bl" rotWithShape="0">
                <a:schemeClr val="dk1">
                  <a:alpha val="75000"/>
                </a:schemeClr>
              </a:outerShdw>
            </a:effectLst>
          </p:spPr>
        </p:cxnSp>
      </p:grpSp>
      <p:sp>
        <p:nvSpPr>
          <p:cNvPr id="489" name="Google Shape;489;p50"/>
          <p:cNvSpPr/>
          <p:nvPr/>
        </p:nvSpPr>
        <p:spPr>
          <a:xfrm>
            <a:off x="3352914" y="3077655"/>
            <a:ext cx="397232" cy="397671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0" name="Google Shape;490;p50"/>
          <p:cNvGrpSpPr/>
          <p:nvPr/>
        </p:nvGrpSpPr>
        <p:grpSpPr>
          <a:xfrm>
            <a:off x="4032801" y="3077663"/>
            <a:ext cx="397653" cy="397214"/>
            <a:chOff x="3303268" y="3817349"/>
            <a:chExt cx="346056" cy="345674"/>
          </a:xfrm>
        </p:grpSpPr>
        <p:sp>
          <p:nvSpPr>
            <p:cNvPr id="491" name="Google Shape;491;p50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0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0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0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" name="Google Shape;495;p50"/>
          <p:cNvGrpSpPr/>
          <p:nvPr/>
        </p:nvGrpSpPr>
        <p:grpSpPr>
          <a:xfrm>
            <a:off x="4713148" y="3077663"/>
            <a:ext cx="397616" cy="397214"/>
            <a:chOff x="4201447" y="3817349"/>
            <a:chExt cx="346024" cy="345674"/>
          </a:xfrm>
        </p:grpSpPr>
        <p:sp>
          <p:nvSpPr>
            <p:cNvPr id="496" name="Google Shape;496;p50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50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50"/>
          <p:cNvGrpSpPr/>
          <p:nvPr/>
        </p:nvGrpSpPr>
        <p:grpSpPr>
          <a:xfrm>
            <a:off x="5393434" y="3077646"/>
            <a:ext cx="397653" cy="397214"/>
            <a:chOff x="2238181" y="4120624"/>
            <a:chExt cx="346056" cy="345674"/>
          </a:xfrm>
        </p:grpSpPr>
        <p:grpSp>
          <p:nvGrpSpPr>
            <p:cNvPr id="499" name="Google Shape;499;p50"/>
            <p:cNvGrpSpPr/>
            <p:nvPr/>
          </p:nvGrpSpPr>
          <p:grpSpPr>
            <a:xfrm>
              <a:off x="2309155" y="4177413"/>
              <a:ext cx="203862" cy="231903"/>
              <a:chOff x="1512725" y="258500"/>
              <a:chExt cx="4570900" cy="5199625"/>
            </a:xfrm>
          </p:grpSpPr>
          <p:sp>
            <p:nvSpPr>
              <p:cNvPr id="500" name="Google Shape;500;p50"/>
              <p:cNvSpPr/>
              <p:nvPr/>
            </p:nvSpPr>
            <p:spPr>
              <a:xfrm>
                <a:off x="1512725" y="2700900"/>
                <a:ext cx="2654475" cy="2757225"/>
              </a:xfrm>
              <a:custGeom>
                <a:avLst/>
                <a:gdLst/>
                <a:ahLst/>
                <a:cxnLst/>
                <a:rect l="l" t="t" r="r" b="b"/>
                <a:pathLst>
                  <a:path w="106179" h="110289" extrusionOk="0">
                    <a:moveTo>
                      <a:pt x="19199" y="1"/>
                    </a:moveTo>
                    <a:cubicBezTo>
                      <a:pt x="18076" y="1"/>
                      <a:pt x="16954" y="466"/>
                      <a:pt x="16148" y="1404"/>
                    </a:cubicBezTo>
                    <a:cubicBezTo>
                      <a:pt x="5840" y="13310"/>
                      <a:pt x="1" y="28739"/>
                      <a:pt x="33" y="44494"/>
                    </a:cubicBezTo>
                    <a:cubicBezTo>
                      <a:pt x="33" y="62077"/>
                      <a:pt x="6916" y="78582"/>
                      <a:pt x="19442" y="91010"/>
                    </a:cubicBezTo>
                    <a:cubicBezTo>
                      <a:pt x="31968" y="103439"/>
                      <a:pt x="48572" y="110289"/>
                      <a:pt x="66252" y="110289"/>
                    </a:cubicBezTo>
                    <a:cubicBezTo>
                      <a:pt x="69546" y="110289"/>
                      <a:pt x="72939" y="110060"/>
                      <a:pt x="76201" y="109571"/>
                    </a:cubicBezTo>
                    <a:cubicBezTo>
                      <a:pt x="86248" y="108071"/>
                      <a:pt x="95675" y="104352"/>
                      <a:pt x="103895" y="98643"/>
                    </a:cubicBezTo>
                    <a:cubicBezTo>
                      <a:pt x="105983" y="97208"/>
                      <a:pt x="106179" y="94272"/>
                      <a:pt x="104417" y="92478"/>
                    </a:cubicBezTo>
                    <a:cubicBezTo>
                      <a:pt x="104384" y="92348"/>
                      <a:pt x="104384" y="92315"/>
                      <a:pt x="104352" y="92315"/>
                    </a:cubicBezTo>
                    <a:cubicBezTo>
                      <a:pt x="103555" y="91537"/>
                      <a:pt x="102517" y="91128"/>
                      <a:pt x="101470" y="91128"/>
                    </a:cubicBezTo>
                    <a:cubicBezTo>
                      <a:pt x="100673" y="91128"/>
                      <a:pt x="99870" y="91365"/>
                      <a:pt x="99165" y="91859"/>
                    </a:cubicBezTo>
                    <a:cubicBezTo>
                      <a:pt x="91956" y="96849"/>
                      <a:pt x="83769" y="100111"/>
                      <a:pt x="74994" y="101416"/>
                    </a:cubicBezTo>
                    <a:cubicBezTo>
                      <a:pt x="72091" y="101808"/>
                      <a:pt x="69155" y="102069"/>
                      <a:pt x="66252" y="102069"/>
                    </a:cubicBezTo>
                    <a:cubicBezTo>
                      <a:pt x="50757" y="102069"/>
                      <a:pt x="36176" y="96066"/>
                      <a:pt x="25216" y="85171"/>
                    </a:cubicBezTo>
                    <a:cubicBezTo>
                      <a:pt x="14256" y="74309"/>
                      <a:pt x="8221" y="59826"/>
                      <a:pt x="8188" y="44462"/>
                    </a:cubicBezTo>
                    <a:cubicBezTo>
                      <a:pt x="8188" y="30664"/>
                      <a:pt x="13277" y="17126"/>
                      <a:pt x="22313" y="6721"/>
                    </a:cubicBezTo>
                    <a:cubicBezTo>
                      <a:pt x="23650" y="5188"/>
                      <a:pt x="23650" y="2904"/>
                      <a:pt x="22248" y="1404"/>
                    </a:cubicBezTo>
                    <a:lnTo>
                      <a:pt x="22215" y="1338"/>
                    </a:lnTo>
                    <a:cubicBezTo>
                      <a:pt x="21407" y="449"/>
                      <a:pt x="20302" y="1"/>
                      <a:pt x="191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50"/>
              <p:cNvSpPr/>
              <p:nvPr/>
            </p:nvSpPr>
            <p:spPr>
              <a:xfrm>
                <a:off x="2323325" y="258500"/>
                <a:ext cx="3760300" cy="4390225"/>
              </a:xfrm>
              <a:custGeom>
                <a:avLst/>
                <a:gdLst/>
                <a:ahLst/>
                <a:cxnLst/>
                <a:rect l="l" t="t" r="r" b="b"/>
                <a:pathLst>
                  <a:path w="150412" h="175609" extrusionOk="0">
                    <a:moveTo>
                      <a:pt x="63610" y="0"/>
                    </a:moveTo>
                    <a:cubicBezTo>
                      <a:pt x="61359" y="0"/>
                      <a:pt x="59532" y="1827"/>
                      <a:pt x="59532" y="4078"/>
                    </a:cubicBezTo>
                    <a:lnTo>
                      <a:pt x="59532" y="93228"/>
                    </a:lnTo>
                    <a:lnTo>
                      <a:pt x="59467" y="142060"/>
                    </a:lnTo>
                    <a:cubicBezTo>
                      <a:pt x="59467" y="153020"/>
                      <a:pt x="52421" y="162741"/>
                      <a:pt x="41950" y="166199"/>
                    </a:cubicBezTo>
                    <a:cubicBezTo>
                      <a:pt x="39320" y="167047"/>
                      <a:pt x="36616" y="167503"/>
                      <a:pt x="33881" y="167503"/>
                    </a:cubicBezTo>
                    <a:cubicBezTo>
                      <a:pt x="33462" y="167503"/>
                      <a:pt x="33042" y="167493"/>
                      <a:pt x="32621" y="167471"/>
                    </a:cubicBezTo>
                    <a:cubicBezTo>
                      <a:pt x="19181" y="166818"/>
                      <a:pt x="8515" y="155793"/>
                      <a:pt x="8319" y="142419"/>
                    </a:cubicBezTo>
                    <a:cubicBezTo>
                      <a:pt x="8221" y="135569"/>
                      <a:pt x="10798" y="129143"/>
                      <a:pt x="15593" y="124250"/>
                    </a:cubicBezTo>
                    <a:cubicBezTo>
                      <a:pt x="20454" y="119291"/>
                      <a:pt x="26978" y="116584"/>
                      <a:pt x="33926" y="116584"/>
                    </a:cubicBezTo>
                    <a:cubicBezTo>
                      <a:pt x="36633" y="116584"/>
                      <a:pt x="39373" y="117041"/>
                      <a:pt x="41983" y="117889"/>
                    </a:cubicBezTo>
                    <a:cubicBezTo>
                      <a:pt x="42399" y="118019"/>
                      <a:pt x="42825" y="118082"/>
                      <a:pt x="43246" y="118082"/>
                    </a:cubicBezTo>
                    <a:cubicBezTo>
                      <a:pt x="44409" y="118082"/>
                      <a:pt x="45540" y="117600"/>
                      <a:pt x="46354" y="116714"/>
                    </a:cubicBezTo>
                    <a:cubicBezTo>
                      <a:pt x="47006" y="115931"/>
                      <a:pt x="47332" y="114920"/>
                      <a:pt x="47332" y="113909"/>
                    </a:cubicBezTo>
                    <a:lnTo>
                      <a:pt x="47332" y="81028"/>
                    </a:lnTo>
                    <a:cubicBezTo>
                      <a:pt x="47332" y="79038"/>
                      <a:pt x="45865" y="77277"/>
                      <a:pt x="43875" y="76983"/>
                    </a:cubicBezTo>
                    <a:cubicBezTo>
                      <a:pt x="40547" y="76494"/>
                      <a:pt x="37220" y="76233"/>
                      <a:pt x="33926" y="76233"/>
                    </a:cubicBezTo>
                    <a:cubicBezTo>
                      <a:pt x="26651" y="76233"/>
                      <a:pt x="19638" y="77407"/>
                      <a:pt x="12984" y="79593"/>
                    </a:cubicBezTo>
                    <a:cubicBezTo>
                      <a:pt x="10831" y="80311"/>
                      <a:pt x="9820" y="82724"/>
                      <a:pt x="10831" y="84780"/>
                    </a:cubicBezTo>
                    <a:lnTo>
                      <a:pt x="10831" y="84812"/>
                    </a:lnTo>
                    <a:cubicBezTo>
                      <a:pt x="10961" y="85008"/>
                      <a:pt x="11092" y="85269"/>
                      <a:pt x="11157" y="85465"/>
                    </a:cubicBezTo>
                    <a:cubicBezTo>
                      <a:pt x="11790" y="86730"/>
                      <a:pt x="13091" y="87485"/>
                      <a:pt x="14435" y="87485"/>
                    </a:cubicBezTo>
                    <a:cubicBezTo>
                      <a:pt x="14823" y="87485"/>
                      <a:pt x="15214" y="87423"/>
                      <a:pt x="15593" y="87291"/>
                    </a:cubicBezTo>
                    <a:cubicBezTo>
                      <a:pt x="21400" y="85367"/>
                      <a:pt x="27565" y="84388"/>
                      <a:pt x="33860" y="84388"/>
                    </a:cubicBezTo>
                    <a:cubicBezTo>
                      <a:pt x="35622" y="84388"/>
                      <a:pt x="37383" y="84486"/>
                      <a:pt x="39145" y="84649"/>
                    </a:cubicBezTo>
                    <a:lnTo>
                      <a:pt x="39145" y="108853"/>
                    </a:lnTo>
                    <a:cubicBezTo>
                      <a:pt x="37383" y="108592"/>
                      <a:pt x="35622" y="108462"/>
                      <a:pt x="33860" y="108462"/>
                    </a:cubicBezTo>
                    <a:cubicBezTo>
                      <a:pt x="24727" y="108462"/>
                      <a:pt x="16180" y="112050"/>
                      <a:pt x="9787" y="118541"/>
                    </a:cubicBezTo>
                    <a:cubicBezTo>
                      <a:pt x="3426" y="124967"/>
                      <a:pt x="1" y="133481"/>
                      <a:pt x="99" y="142549"/>
                    </a:cubicBezTo>
                    <a:cubicBezTo>
                      <a:pt x="360" y="160197"/>
                      <a:pt x="14452" y="174712"/>
                      <a:pt x="32164" y="175561"/>
                    </a:cubicBezTo>
                    <a:cubicBezTo>
                      <a:pt x="32758" y="175593"/>
                      <a:pt x="33351" y="175609"/>
                      <a:pt x="33941" y="175609"/>
                    </a:cubicBezTo>
                    <a:cubicBezTo>
                      <a:pt x="37530" y="175609"/>
                      <a:pt x="41044" y="175018"/>
                      <a:pt x="44462" y="173897"/>
                    </a:cubicBezTo>
                    <a:cubicBezTo>
                      <a:pt x="58325" y="169330"/>
                      <a:pt x="67622" y="156543"/>
                      <a:pt x="67622" y="142027"/>
                    </a:cubicBezTo>
                    <a:lnTo>
                      <a:pt x="67687" y="93163"/>
                    </a:lnTo>
                    <a:lnTo>
                      <a:pt x="67687" y="8155"/>
                    </a:lnTo>
                    <a:lnTo>
                      <a:pt x="78321" y="8155"/>
                    </a:lnTo>
                    <a:cubicBezTo>
                      <a:pt x="81697" y="8133"/>
                      <a:pt x="85305" y="8095"/>
                      <a:pt x="88344" y="8095"/>
                    </a:cubicBezTo>
                    <a:cubicBezTo>
                      <a:pt x="89709" y="8095"/>
                      <a:pt x="90960" y="8103"/>
                      <a:pt x="92022" y="8123"/>
                    </a:cubicBezTo>
                    <a:cubicBezTo>
                      <a:pt x="93098" y="21073"/>
                      <a:pt x="98643" y="33110"/>
                      <a:pt x="107973" y="42374"/>
                    </a:cubicBezTo>
                    <a:cubicBezTo>
                      <a:pt x="117269" y="51573"/>
                      <a:pt x="129339" y="57053"/>
                      <a:pt x="142256" y="58031"/>
                    </a:cubicBezTo>
                    <a:cubicBezTo>
                      <a:pt x="142256" y="64131"/>
                      <a:pt x="142289" y="76005"/>
                      <a:pt x="142354" y="82333"/>
                    </a:cubicBezTo>
                    <a:cubicBezTo>
                      <a:pt x="133155" y="81876"/>
                      <a:pt x="124250" y="79821"/>
                      <a:pt x="115769" y="76233"/>
                    </a:cubicBezTo>
                    <a:cubicBezTo>
                      <a:pt x="109506" y="73624"/>
                      <a:pt x="103700" y="70198"/>
                      <a:pt x="98350" y="66088"/>
                    </a:cubicBezTo>
                    <a:cubicBezTo>
                      <a:pt x="97610" y="65524"/>
                      <a:pt x="96719" y="65238"/>
                      <a:pt x="95830" y="65238"/>
                    </a:cubicBezTo>
                    <a:cubicBezTo>
                      <a:pt x="95229" y="65238"/>
                      <a:pt x="94629" y="65369"/>
                      <a:pt x="94077" y="65632"/>
                    </a:cubicBezTo>
                    <a:cubicBezTo>
                      <a:pt x="92674" y="66284"/>
                      <a:pt x="91793" y="67752"/>
                      <a:pt x="91793" y="69318"/>
                    </a:cubicBezTo>
                    <a:lnTo>
                      <a:pt x="91956" y="142354"/>
                    </a:lnTo>
                    <a:cubicBezTo>
                      <a:pt x="91891" y="150443"/>
                      <a:pt x="90195" y="158272"/>
                      <a:pt x="86966" y="165514"/>
                    </a:cubicBezTo>
                    <a:cubicBezTo>
                      <a:pt x="86150" y="167308"/>
                      <a:pt x="86802" y="169428"/>
                      <a:pt x="88433" y="170472"/>
                    </a:cubicBezTo>
                    <a:cubicBezTo>
                      <a:pt x="88466" y="170472"/>
                      <a:pt x="88466" y="170505"/>
                      <a:pt x="88531" y="170505"/>
                    </a:cubicBezTo>
                    <a:cubicBezTo>
                      <a:pt x="89214" y="170960"/>
                      <a:pt x="89984" y="171174"/>
                      <a:pt x="90744" y="171174"/>
                    </a:cubicBezTo>
                    <a:cubicBezTo>
                      <a:pt x="92271" y="171174"/>
                      <a:pt x="93760" y="170311"/>
                      <a:pt x="94436" y="168808"/>
                    </a:cubicBezTo>
                    <a:cubicBezTo>
                      <a:pt x="98089" y="160555"/>
                      <a:pt x="100046" y="151650"/>
                      <a:pt x="100111" y="142354"/>
                    </a:cubicBezTo>
                    <a:lnTo>
                      <a:pt x="99850" y="77049"/>
                    </a:lnTo>
                    <a:lnTo>
                      <a:pt x="99850" y="77049"/>
                    </a:lnTo>
                    <a:cubicBezTo>
                      <a:pt x="103895" y="79593"/>
                      <a:pt x="108071" y="81844"/>
                      <a:pt x="112474" y="83670"/>
                    </a:cubicBezTo>
                    <a:cubicBezTo>
                      <a:pt x="123206" y="88205"/>
                      <a:pt x="134591" y="90521"/>
                      <a:pt x="146301" y="90521"/>
                    </a:cubicBezTo>
                    <a:cubicBezTo>
                      <a:pt x="147410" y="90521"/>
                      <a:pt x="148454" y="90097"/>
                      <a:pt x="149237" y="89346"/>
                    </a:cubicBezTo>
                    <a:cubicBezTo>
                      <a:pt x="149987" y="88563"/>
                      <a:pt x="150411" y="87552"/>
                      <a:pt x="150411" y="86443"/>
                    </a:cubicBezTo>
                    <a:lnTo>
                      <a:pt x="150379" y="70231"/>
                    </a:lnTo>
                    <a:lnTo>
                      <a:pt x="150313" y="54345"/>
                    </a:lnTo>
                    <a:cubicBezTo>
                      <a:pt x="150281" y="49974"/>
                      <a:pt x="146301" y="49942"/>
                      <a:pt x="146236" y="49942"/>
                    </a:cubicBezTo>
                    <a:cubicBezTo>
                      <a:pt x="120955" y="49942"/>
                      <a:pt x="100177" y="29358"/>
                      <a:pt x="99981" y="4045"/>
                    </a:cubicBezTo>
                    <a:cubicBezTo>
                      <a:pt x="99981" y="2121"/>
                      <a:pt x="98546" y="131"/>
                      <a:pt x="959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2" name="Google Shape;502;p50"/>
            <p:cNvSpPr/>
            <p:nvPr/>
          </p:nvSpPr>
          <p:spPr>
            <a:xfrm>
              <a:off x="2238181" y="4120624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Professional Technology Style by Slidesgo">
  <a:themeElements>
    <a:clrScheme name="Simple Light">
      <a:dk1>
        <a:srgbClr val="FFFFFF"/>
      </a:dk1>
      <a:lt1>
        <a:srgbClr val="001976"/>
      </a:lt1>
      <a:dk2>
        <a:srgbClr val="DA7EE9"/>
      </a:dk2>
      <a:lt2>
        <a:srgbClr val="00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347</Words>
  <Application>Microsoft Office PowerPoint</Application>
  <PresentationFormat>On-screen Show (16:9)</PresentationFormat>
  <Paragraphs>53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Cambria Math</vt:lpstr>
      <vt:lpstr>Spline Sans Mono Medium</vt:lpstr>
      <vt:lpstr>Arimo</vt:lpstr>
      <vt:lpstr>Spline Sans Mono</vt:lpstr>
      <vt:lpstr>Arial</vt:lpstr>
      <vt:lpstr>Bebas Neue</vt:lpstr>
      <vt:lpstr>Professional Technology Style by Slidesgo</vt:lpstr>
      <vt:lpstr>WordSense.io — The Semantic Guess Game</vt:lpstr>
      <vt:lpstr>Objective / Idea</vt:lpstr>
      <vt:lpstr>Key Features</vt:lpstr>
      <vt:lpstr>How It Works ???</vt:lpstr>
      <vt:lpstr>The Model: Universal Sentence Encoder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YATHARTH DESAI - 70092200093</cp:lastModifiedBy>
  <cp:revision>1</cp:revision>
  <dcterms:modified xsi:type="dcterms:W3CDTF">2025-11-02T05:55:41Z</dcterms:modified>
</cp:coreProperties>
</file>